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73" r:id="rId4"/>
    <p:sldId id="262" r:id="rId5"/>
    <p:sldId id="261" r:id="rId6"/>
    <p:sldId id="259" r:id="rId7"/>
    <p:sldId id="274" r:id="rId8"/>
    <p:sldId id="257" r:id="rId9"/>
    <p:sldId id="260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72" r:id="rId18"/>
    <p:sldId id="269" r:id="rId19"/>
    <p:sldId id="270" r:id="rId20"/>
    <p:sldId id="275" r:id="rId21"/>
    <p:sldId id="276" r:id="rId22"/>
    <p:sldId id="277" r:id="rId23"/>
    <p:sldId id="280" r:id="rId24"/>
    <p:sldId id="279" r:id="rId25"/>
    <p:sldId id="27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3304"/>
  </p:normalViewPr>
  <p:slideViewPr>
    <p:cSldViewPr snapToGrid="0" snapToObjects="1">
      <p:cViewPr>
        <p:scale>
          <a:sx n="112" d="100"/>
          <a:sy n="112" d="100"/>
        </p:scale>
        <p:origin x="-72" y="-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kVTPwPh7ioU&amp;t=1493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Caesar_cipher" TargetMode="Externa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Control flow and loops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113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and lists -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368801" cy="402336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 smtClean="0"/>
              <a:t>E.g. </a:t>
            </a:r>
            <a:r>
              <a:rPr lang="en-US" dirty="0"/>
              <a:t>Write a Python program to find the words that are longer than n from a given list of words. </a:t>
            </a:r>
            <a:r>
              <a:rPr lang="en-US" dirty="0" smtClean="0"/>
              <a:t>Print the list of such words.        Sample </a:t>
            </a:r>
            <a:r>
              <a:rPr lang="en-US" dirty="0"/>
              <a:t>List : ['</a:t>
            </a:r>
            <a:r>
              <a:rPr lang="en-US" dirty="0" err="1"/>
              <a:t>abc</a:t>
            </a:r>
            <a:r>
              <a:rPr lang="en-US" dirty="0"/>
              <a:t>', 'xy6z', 'aba555', '1221</a:t>
            </a:r>
            <a:r>
              <a:rPr lang="en-US" dirty="0" smtClean="0"/>
              <a:t>']</a:t>
            </a:r>
          </a:p>
          <a:p>
            <a:pPr>
              <a:buFont typeface="Wingdings" charset="2"/>
              <a:buChar char="§"/>
            </a:pPr>
            <a:r>
              <a:rPr lang="en-US" dirty="0"/>
              <a:t>E.g. Write a Python function that takes two lists and returns True if they have at least one common member</a:t>
            </a:r>
            <a:r>
              <a:rPr lang="en-US" dirty="0" smtClean="0"/>
              <a:t>. (Requires the implementation of a nested for loop)</a:t>
            </a:r>
            <a:endParaRPr lang="en-US" dirty="0"/>
          </a:p>
          <a:p>
            <a:pPr>
              <a:buFont typeface="Wingdings" charset="2"/>
              <a:buChar char="§"/>
            </a:pPr>
            <a:endParaRPr lang="en-US" dirty="0"/>
          </a:p>
          <a:p>
            <a:pPr>
              <a:buFont typeface="Wingdings" charset="2"/>
              <a:buChar char="§"/>
            </a:pPr>
            <a:endParaRPr lang="en-US" dirty="0"/>
          </a:p>
          <a:p>
            <a:pPr marL="128016" lvl="1" indent="0">
              <a:buNone/>
            </a:pPr>
            <a:endParaRPr lang="en-US" dirty="0" smtClean="0"/>
          </a:p>
          <a:p>
            <a:pPr marL="457200" lvl="3" indent="0">
              <a:buNone/>
            </a:pPr>
            <a:endParaRPr lang="en-US" dirty="0"/>
          </a:p>
          <a:p>
            <a:pPr marL="457200" lvl="3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5274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Fibonnaci</a:t>
            </a:r>
            <a:r>
              <a:rPr lang="en-US" dirty="0" smtClean="0"/>
              <a:t>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854" y="2286000"/>
            <a:ext cx="12093146" cy="4114800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§"/>
            </a:pPr>
            <a:r>
              <a:rPr lang="en-US" u="sng" dirty="0" smtClean="0"/>
              <a:t>Definition:</a:t>
            </a:r>
            <a:r>
              <a:rPr lang="en-US" dirty="0" smtClean="0"/>
              <a:t> The </a:t>
            </a:r>
            <a:r>
              <a:rPr lang="en-US" dirty="0" err="1"/>
              <a:t>F</a:t>
            </a:r>
            <a:r>
              <a:rPr lang="en-US" dirty="0" err="1" smtClean="0"/>
              <a:t>ibonnaci</a:t>
            </a:r>
            <a:r>
              <a:rPr lang="en-US" dirty="0" smtClean="0"/>
              <a:t> sequence is a sequence such that the </a:t>
            </a:r>
            <a:r>
              <a:rPr lang="en-US" dirty="0" err="1" smtClean="0"/>
              <a:t>term_n</a:t>
            </a:r>
            <a:r>
              <a:rPr lang="en-US" dirty="0" smtClean="0"/>
              <a:t> = term_n-1 + term_n-2 and the first two terms are1. 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E.g. 1,1,2,3,5,8,13,21, </a:t>
            </a:r>
            <a:r>
              <a:rPr lang="mr-IN" dirty="0" smtClean="0"/>
              <a:t>…</a:t>
            </a:r>
            <a:r>
              <a:rPr lang="en-US" dirty="0" smtClean="0"/>
              <a:t> ∞</a:t>
            </a:r>
          </a:p>
          <a:p>
            <a:pPr>
              <a:buFont typeface="Wingdings" charset="2"/>
              <a:buChar char="§"/>
            </a:pPr>
            <a:r>
              <a:rPr lang="en-US" dirty="0" err="1" smtClean="0"/>
              <a:t>Existen</a:t>
            </a:r>
            <a:r>
              <a:rPr lang="en-US" dirty="0" smtClean="0"/>
              <a:t> </a:t>
            </a:r>
            <a:r>
              <a:rPr lang="en-US" dirty="0" err="1" smtClean="0"/>
              <a:t>algoritmos</a:t>
            </a:r>
            <a:r>
              <a:rPr lang="en-US" dirty="0" smtClean="0"/>
              <a:t> que </a:t>
            </a:r>
            <a:r>
              <a:rPr lang="en-US" dirty="0" err="1" smtClean="0"/>
              <a:t>extraen</a:t>
            </a:r>
            <a:r>
              <a:rPr lang="en-US" dirty="0" smtClean="0"/>
              <a:t> la </a:t>
            </a:r>
            <a:r>
              <a:rPr lang="en-US" dirty="0" err="1" smtClean="0"/>
              <a:t>secuencia</a:t>
            </a:r>
            <a:r>
              <a:rPr lang="en-US" dirty="0" smtClean="0"/>
              <a:t> </a:t>
            </a:r>
            <a:r>
              <a:rPr lang="en-US" dirty="0" err="1" smtClean="0"/>
              <a:t>fibonnaci</a:t>
            </a:r>
            <a:r>
              <a:rPr lang="en-US" dirty="0" smtClean="0"/>
              <a:t> de </a:t>
            </a:r>
            <a:r>
              <a:rPr lang="en-US" dirty="0" err="1" smtClean="0"/>
              <a:t>cualqueira</a:t>
            </a:r>
            <a:r>
              <a:rPr lang="en-US" dirty="0" smtClean="0"/>
              <a:t> de </a:t>
            </a:r>
            <a:r>
              <a:rPr lang="en-US" dirty="0" err="1" smtClean="0"/>
              <a:t>estas</a:t>
            </a:r>
            <a:r>
              <a:rPr lang="en-US" dirty="0" smtClean="0"/>
              <a:t> </a:t>
            </a:r>
            <a:r>
              <a:rPr lang="en-US" dirty="0" err="1" smtClean="0"/>
              <a:t>figuras</a:t>
            </a:r>
            <a:r>
              <a:rPr lang="en-US" dirty="0" smtClean="0"/>
              <a:t>:</a:t>
            </a:r>
          </a:p>
          <a:p>
            <a:pPr>
              <a:buFont typeface="Wingdings" charset="2"/>
              <a:buChar char="§"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Recommended link(</a:t>
            </a:r>
            <a:r>
              <a:rPr lang="en-US" b="1" u="sng" dirty="0" smtClean="0"/>
              <a:t>for adults only - 18+!</a:t>
            </a:r>
            <a:r>
              <a:rPr lang="en-US" dirty="0" smtClean="0"/>
              <a:t>):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://www.youtube.com/watch?v=kVTPwPh7ioU&amp;t=1493s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44" y="3776172"/>
            <a:ext cx="2861024" cy="1912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32" y="3776172"/>
            <a:ext cx="2917911" cy="19120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589" y="3681429"/>
            <a:ext cx="2497611" cy="214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19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Fibonnaci</a:t>
            </a:r>
            <a:r>
              <a:rPr lang="en-US" dirty="0" smtClean="0"/>
              <a:t> sequence in nature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2" y="2084832"/>
            <a:ext cx="3357811" cy="40227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4" t="3880" r="12341" b="3771"/>
          <a:stretch/>
        </p:blipFill>
        <p:spPr>
          <a:xfrm>
            <a:off x="3632886" y="2174789"/>
            <a:ext cx="3730936" cy="2879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032" y="2084832"/>
            <a:ext cx="3771900" cy="374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90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Fibonnaci</a:t>
            </a:r>
            <a:r>
              <a:rPr lang="en-US" dirty="0" smtClean="0"/>
              <a:t> in humans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848" y="1927654"/>
            <a:ext cx="3030859" cy="4472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894" y="1927654"/>
            <a:ext cx="26162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09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Fibonnaci</a:t>
            </a:r>
            <a:r>
              <a:rPr lang="en-US" dirty="0" smtClean="0"/>
              <a:t> in human Creations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52" y="2084832"/>
            <a:ext cx="3733088" cy="40227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817" y="2084832"/>
            <a:ext cx="3831280" cy="405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the </a:t>
            </a:r>
            <a:r>
              <a:rPr lang="en-US" dirty="0" err="1" smtClean="0"/>
              <a:t>fibbonaci</a:t>
            </a:r>
            <a:r>
              <a:rPr lang="en-US" dirty="0" smtClean="0"/>
              <a:t>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Repasar</a:t>
            </a:r>
            <a:r>
              <a:rPr lang="en-US" dirty="0" smtClean="0"/>
              <a:t> que </a:t>
            </a:r>
            <a:r>
              <a:rPr lang="en-US" dirty="0" err="1" smtClean="0"/>
              <a:t>es</a:t>
            </a:r>
            <a:r>
              <a:rPr lang="en-US" dirty="0" smtClean="0"/>
              <a:t> un variable </a:t>
            </a:r>
            <a:r>
              <a:rPr lang="en-US" dirty="0" err="1" smtClean="0"/>
              <a:t>acumuladora</a:t>
            </a:r>
            <a:r>
              <a:rPr lang="en-US" dirty="0" smtClean="0"/>
              <a:t> y </a:t>
            </a:r>
            <a:r>
              <a:rPr lang="en-US" dirty="0" err="1" smtClean="0"/>
              <a:t>una</a:t>
            </a:r>
            <a:r>
              <a:rPr lang="en-US" dirty="0" smtClean="0"/>
              <a:t> variable </a:t>
            </a:r>
            <a:r>
              <a:rPr lang="en-US" dirty="0" err="1" smtClean="0"/>
              <a:t>contadora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E.g. Given a natural number n</a:t>
            </a:r>
            <a:r>
              <a:rPr lang="en-US" dirty="0"/>
              <a:t>,</a:t>
            </a:r>
            <a:r>
              <a:rPr lang="en-US" dirty="0" smtClean="0"/>
              <a:t> find the the term in the </a:t>
            </a:r>
            <a:r>
              <a:rPr lang="en-US" dirty="0" err="1"/>
              <a:t>F</a:t>
            </a:r>
            <a:r>
              <a:rPr lang="en-US" dirty="0" err="1" smtClean="0"/>
              <a:t>ibonnaci</a:t>
            </a:r>
            <a:r>
              <a:rPr lang="en-US" dirty="0" smtClean="0"/>
              <a:t> sequence with position 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E.g. Find the sum of the first n terms of the </a:t>
            </a:r>
            <a:r>
              <a:rPr lang="en-US" dirty="0" err="1"/>
              <a:t>F</a:t>
            </a:r>
            <a:r>
              <a:rPr lang="en-US" dirty="0" err="1" smtClean="0"/>
              <a:t>ibonnaci</a:t>
            </a:r>
            <a:r>
              <a:rPr lang="en-US" dirty="0" smtClean="0"/>
              <a:t> sequence.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1765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</a:t>
            </a:r>
            <a:r>
              <a:rPr lang="en-US" dirty="0" err="1" smtClean="0"/>
              <a:t>Fibonnaci</a:t>
            </a:r>
            <a:r>
              <a:rPr lang="en-US" dirty="0" smtClean="0"/>
              <a:t> lets talk about While Loops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Wingdings" charset="2"/>
              <a:buChar char="§"/>
              <a:tabLst/>
              <a:defRPr/>
            </a:pPr>
            <a:r>
              <a:rPr lang="en-US" dirty="0" err="1" smtClean="0"/>
              <a:t>Sintax</a:t>
            </a:r>
            <a:r>
              <a:rPr lang="en-US" dirty="0" smtClean="0"/>
              <a:t>: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dirty="0" smtClean="0"/>
              <a:t>While condition:</a:t>
            </a:r>
          </a:p>
          <a:p>
            <a:pPr marL="128016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dirty="0"/>
              <a:t>	</a:t>
            </a:r>
            <a:r>
              <a:rPr lang="en-US" dirty="0" smtClean="0"/>
              <a:t>indented code that will be </a:t>
            </a:r>
            <a:r>
              <a:rPr lang="en-US" dirty="0" err="1" smtClean="0"/>
              <a:t>repeted</a:t>
            </a:r>
            <a:r>
              <a:rPr lang="en-US" dirty="0" smtClean="0"/>
              <a:t> while the condition is true</a:t>
            </a:r>
          </a:p>
          <a:p>
            <a:pPr marL="128016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Used when the condition statements cannot be deduced from the </a:t>
            </a:r>
            <a:r>
              <a:rPr lang="en-US" dirty="0" err="1" smtClean="0"/>
              <a:t>iterable</a:t>
            </a:r>
            <a:r>
              <a:rPr lang="en-US" dirty="0" smtClean="0"/>
              <a:t>.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</a:pPr>
            <a:r>
              <a:rPr lang="en-US" dirty="0" smtClean="0"/>
              <a:t>E.g. </a:t>
            </a:r>
            <a:r>
              <a:rPr lang="en-US" dirty="0"/>
              <a:t>G</a:t>
            </a:r>
            <a:r>
              <a:rPr lang="en-US" dirty="0" smtClean="0"/>
              <a:t>iven a list of desired groceries with another list of price label, find a list of groceries that the person can afford to buy.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While loops a great to use when we want to create a menu in a program.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</a:pPr>
            <a:r>
              <a:rPr lang="en-US" dirty="0" smtClean="0"/>
              <a:t>E.g. Use the smoking problem, the BMI problem, and the previous problem shown in the slide to create a menu for a person to determine which of the three programs he would like to use.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682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Fibonnaci</a:t>
            </a:r>
            <a:r>
              <a:rPr lang="en-US" dirty="0" smtClean="0"/>
              <a:t> in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12" y="1705727"/>
            <a:ext cx="5476149" cy="4806284"/>
          </a:xfrm>
        </p:spPr>
      </p:pic>
    </p:spTree>
    <p:extLst>
      <p:ext uri="{BB962C8B-B14F-4D97-AF65-F5344CB8AC3E}">
        <p14:creationId xmlns:p14="http://schemas.microsoft.com/office/powerpoint/2010/main" val="2095067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 of a list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buFont typeface="Wingdings" charset="2"/>
              <a:buChar char="§"/>
            </a:pPr>
            <a:r>
              <a:rPr lang="en-US" dirty="0" smtClean="0"/>
              <a:t> We can rotate a list using for loops or while loops.</a:t>
            </a:r>
          </a:p>
          <a:p>
            <a:r>
              <a:rPr lang="en-US" dirty="0"/>
              <a:t># Rotation of a list </a:t>
            </a:r>
            <a:r>
              <a:rPr lang="en-US" dirty="0" err="1"/>
              <a:t>excercise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lista_original</a:t>
            </a:r>
            <a:r>
              <a:rPr lang="en-US" dirty="0"/>
              <a:t> = input("</a:t>
            </a:r>
            <a:r>
              <a:rPr lang="en-US" dirty="0" err="1"/>
              <a:t>Por</a:t>
            </a:r>
            <a:r>
              <a:rPr lang="en-US" dirty="0"/>
              <a:t> favor </a:t>
            </a:r>
            <a:r>
              <a:rPr lang="en-US" dirty="0" err="1"/>
              <a:t>ingrese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: ").split(",")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num_rotacion_usuario</a:t>
            </a:r>
            <a:r>
              <a:rPr lang="en-US" dirty="0"/>
              <a:t> = </a:t>
            </a:r>
            <a:r>
              <a:rPr lang="en-US" dirty="0" err="1"/>
              <a:t>int</a:t>
            </a:r>
            <a:r>
              <a:rPr lang="en-US" dirty="0"/>
              <a:t>(input("</a:t>
            </a:r>
            <a:r>
              <a:rPr lang="en-US" dirty="0" err="1"/>
              <a:t>Por</a:t>
            </a:r>
            <a:r>
              <a:rPr lang="en-US" dirty="0"/>
              <a:t> favor </a:t>
            </a:r>
            <a:r>
              <a:rPr lang="en-US" dirty="0" err="1"/>
              <a:t>ingrese</a:t>
            </a:r>
            <a:r>
              <a:rPr lang="en-US" dirty="0"/>
              <a:t> un </a:t>
            </a:r>
            <a:r>
              <a:rPr lang="en-US" dirty="0" err="1"/>
              <a:t>numero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el </a:t>
            </a:r>
            <a:r>
              <a:rPr lang="en-US" dirty="0" err="1"/>
              <a:t>cual</a:t>
            </a:r>
            <a:r>
              <a:rPr lang="en-US" dirty="0"/>
              <a:t> </a:t>
            </a:r>
            <a:r>
              <a:rPr lang="en-US" dirty="0" err="1"/>
              <a:t>desea</a:t>
            </a:r>
            <a:r>
              <a:rPr lang="en-US" dirty="0"/>
              <a:t> que la </a:t>
            </a:r>
            <a:r>
              <a:rPr lang="en-US" dirty="0" err="1"/>
              <a:t>lista</a:t>
            </a:r>
            <a:r>
              <a:rPr lang="en-US" dirty="0"/>
              <a:t> sea </a:t>
            </a:r>
            <a:r>
              <a:rPr lang="en-US" dirty="0" err="1"/>
              <a:t>rotada</a:t>
            </a:r>
            <a:r>
              <a:rPr lang="en-US" dirty="0"/>
              <a:t>: "))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contenedor_lista_rotada</a:t>
            </a:r>
            <a:r>
              <a:rPr lang="en-US" dirty="0"/>
              <a:t> = </a:t>
            </a:r>
            <a:r>
              <a:rPr lang="en-US" dirty="0" err="1"/>
              <a:t>lista_original</a:t>
            </a:r>
            <a:r>
              <a:rPr lang="en-US" dirty="0"/>
              <a:t>[:] #</a:t>
            </a:r>
            <a:r>
              <a:rPr lang="en-US" dirty="0" err="1"/>
              <a:t>declaramos</a:t>
            </a:r>
            <a:r>
              <a:rPr lang="en-US" dirty="0"/>
              <a:t> las variable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num_rotacion</a:t>
            </a:r>
            <a:r>
              <a:rPr lang="en-US" dirty="0"/>
              <a:t> = </a:t>
            </a:r>
            <a:r>
              <a:rPr lang="en-US" dirty="0" err="1"/>
              <a:t>num_rotacion_usuario</a:t>
            </a:r>
            <a:r>
              <a:rPr lang="en-US" dirty="0"/>
              <a:t> %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lista_original</a:t>
            </a:r>
            <a:r>
              <a:rPr lang="en-US" dirty="0"/>
              <a:t>)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contador</a:t>
            </a:r>
            <a:r>
              <a:rPr lang="en-US" dirty="0"/>
              <a:t> = 0 #</a:t>
            </a:r>
            <a:r>
              <a:rPr lang="en-US" dirty="0" err="1"/>
              <a:t>declaramos</a:t>
            </a:r>
            <a:r>
              <a:rPr lang="en-US" dirty="0"/>
              <a:t> la variable </a:t>
            </a:r>
            <a:r>
              <a:rPr lang="en-US" dirty="0" err="1"/>
              <a:t>contadora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while </a:t>
            </a:r>
            <a:r>
              <a:rPr lang="en-US" dirty="0" err="1"/>
              <a:t>contador</a:t>
            </a:r>
            <a:r>
              <a:rPr lang="en-US" dirty="0"/>
              <a:t> &lt;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lista_original</a:t>
            </a:r>
            <a:r>
              <a:rPr lang="en-US" dirty="0"/>
              <a:t>):</a:t>
            </a:r>
          </a:p>
          <a:p>
            <a:r>
              <a:rPr lang="en-US" dirty="0" err="1"/>
              <a:t>contenedor_lista_rotada</a:t>
            </a:r>
            <a:r>
              <a:rPr lang="en-US" dirty="0"/>
              <a:t> = </a:t>
            </a:r>
            <a:r>
              <a:rPr lang="en-US" dirty="0" err="1"/>
              <a:t>lista_original</a:t>
            </a:r>
            <a:r>
              <a:rPr lang="en-US" dirty="0"/>
              <a:t>[(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lista_original</a:t>
            </a:r>
            <a:r>
              <a:rPr lang="en-US" dirty="0"/>
              <a:t>)- 1 - </a:t>
            </a:r>
            <a:r>
              <a:rPr lang="en-US" dirty="0" err="1"/>
              <a:t>num_rotacion</a:t>
            </a:r>
            <a:r>
              <a:rPr lang="en-US" dirty="0"/>
              <a:t> + </a:t>
            </a:r>
            <a:r>
              <a:rPr lang="en-US" dirty="0" err="1"/>
              <a:t>contador</a:t>
            </a:r>
            <a:r>
              <a:rPr lang="en-US" dirty="0"/>
              <a:t>) % (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lista_original</a:t>
            </a:r>
            <a:r>
              <a:rPr lang="en-US" dirty="0"/>
              <a:t>)-1)]</a:t>
            </a:r>
          </a:p>
          <a:p>
            <a:r>
              <a:rPr lang="en-US" dirty="0" err="1"/>
              <a:t>contador</a:t>
            </a:r>
            <a:r>
              <a:rPr lang="en-US" dirty="0"/>
              <a:t> = </a:t>
            </a:r>
            <a:r>
              <a:rPr lang="en-US" dirty="0" err="1"/>
              <a:t>contador</a:t>
            </a:r>
            <a:r>
              <a:rPr lang="en-US" dirty="0"/>
              <a:t> + 1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print(</a:t>
            </a:r>
            <a:r>
              <a:rPr lang="en-US" dirty="0" err="1"/>
              <a:t>contenedor_lista_rotada</a:t>
            </a:r>
            <a:r>
              <a:rPr lang="en-US" dirty="0"/>
              <a:t>)</a:t>
            </a:r>
          </a:p>
          <a:p>
            <a:pPr>
              <a:buFont typeface="Wingdings" charset="2"/>
              <a:buChar char="§"/>
            </a:pPr>
            <a:endParaRPr lang="en-US" dirty="0" smtClean="0"/>
          </a:p>
          <a:p>
            <a:pPr>
              <a:buFont typeface="Wingdings" charset="2"/>
              <a:buChar char="§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330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Caesar’s Cipher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Recomended</a:t>
            </a:r>
            <a:r>
              <a:rPr lang="en-US" dirty="0" smtClean="0"/>
              <a:t> links:</a:t>
            </a:r>
            <a:r>
              <a:rPr lang="en-US" dirty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://en.wikipedia.org/wiki/Caesar_cipher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324" y="1863466"/>
            <a:ext cx="3603367" cy="329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86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Parking Lot Problem (Review exercise)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Parking lot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5" r="38022" b="2719"/>
          <a:stretch/>
        </p:blipFill>
        <p:spPr>
          <a:xfrm>
            <a:off x="1024128" y="1712646"/>
            <a:ext cx="6233984" cy="45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61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Functions have mainly 2 purposes: code recycling and legibility.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§"/>
            </a:pPr>
            <a:r>
              <a:rPr lang="en-US" dirty="0"/>
              <a:t>e</a:t>
            </a:r>
            <a:r>
              <a:rPr lang="en-US" dirty="0" smtClean="0"/>
              <a:t>.g.  The </a:t>
            </a:r>
            <a:r>
              <a:rPr lang="en-US" dirty="0" err="1" smtClean="0"/>
              <a:t>len</a:t>
            </a:r>
            <a:r>
              <a:rPr lang="en-US" dirty="0" smtClean="0"/>
              <a:t>() function finds the maximum value in a list without us having to run the following code:</a:t>
            </a:r>
            <a:endParaRPr lang="en-US" dirty="0"/>
          </a:p>
          <a:p>
            <a:pPr marL="128016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dirty="0" smtClean="0"/>
          </a:p>
          <a:p>
            <a:pPr marL="128016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dirty="0"/>
          </a:p>
          <a:p>
            <a:pPr marL="128016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dirty="0" smtClean="0"/>
          </a:p>
          <a:p>
            <a:pPr marL="128016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dirty="0"/>
          </a:p>
          <a:p>
            <a:pPr marL="128016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§"/>
            </a:pPr>
            <a:r>
              <a:rPr lang="en-US" dirty="0" smtClean="0"/>
              <a:t>Notice how the previous code on the right is more legible than the previous code on the left.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§"/>
            </a:pPr>
            <a:endParaRPr lang="en-US" dirty="0" smtClean="0"/>
          </a:p>
          <a:p>
            <a:pPr marL="128016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6561"/>
            <a:ext cx="6938010" cy="1409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1" b="24152"/>
          <a:stretch/>
        </p:blipFill>
        <p:spPr>
          <a:xfrm>
            <a:off x="7071359" y="3111222"/>
            <a:ext cx="5120641" cy="55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41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function and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389120"/>
          </a:xfrm>
        </p:spPr>
        <p:txBody>
          <a:bodyPr/>
          <a:lstStyle/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§"/>
            </a:pPr>
            <a:r>
              <a:rPr lang="en-US" dirty="0" smtClean="0"/>
              <a:t>There </a:t>
            </a:r>
            <a:r>
              <a:rPr lang="en-US" dirty="0"/>
              <a:t>are 2 types of functions: built-in functions and custom made functions</a:t>
            </a:r>
            <a:r>
              <a:rPr lang="en-US" dirty="0" smtClean="0"/>
              <a:t>.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§"/>
            </a:pPr>
            <a:r>
              <a:rPr lang="en-US" dirty="0" smtClean="0"/>
              <a:t>E.g. sum() is a built-in function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§"/>
            </a:pPr>
            <a:r>
              <a:rPr lang="en-US" dirty="0"/>
              <a:t>Built-in functions are created by whomever designed python. Custom made functions are designed by us using the following syntax</a:t>
            </a:r>
            <a:r>
              <a:rPr lang="en-US" dirty="0" smtClean="0"/>
              <a:t>: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§"/>
            </a:pPr>
            <a:r>
              <a:rPr lang="en-US" dirty="0" err="1"/>
              <a:t>d</a:t>
            </a:r>
            <a:r>
              <a:rPr lang="en-US" dirty="0" err="1" smtClean="0"/>
              <a:t>ef</a:t>
            </a:r>
            <a:r>
              <a:rPr lang="en-US" dirty="0" smtClean="0"/>
              <a:t> </a:t>
            </a:r>
            <a:r>
              <a:rPr lang="en-US" dirty="0" err="1"/>
              <a:t>function_name</a:t>
            </a:r>
            <a:r>
              <a:rPr lang="en-US" dirty="0"/>
              <a:t>(parameter1, parameter2, </a:t>
            </a:r>
            <a:r>
              <a:rPr lang="mr-IN" dirty="0"/>
              <a:t>…</a:t>
            </a:r>
            <a:r>
              <a:rPr lang="en-US" dirty="0"/>
              <a:t>, </a:t>
            </a:r>
            <a:r>
              <a:rPr lang="en-US" dirty="0" err="1"/>
              <a:t>parameterN</a:t>
            </a:r>
            <a:r>
              <a:rPr lang="en-US" dirty="0"/>
              <a:t>):</a:t>
            </a:r>
          </a:p>
          <a:p>
            <a:pPr marL="45720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dirty="0"/>
              <a:t>	Indentation of the actions we wish python to do when the function is “</a:t>
            </a:r>
            <a:r>
              <a:rPr lang="en-US" dirty="0" smtClean="0"/>
              <a:t>called</a:t>
            </a:r>
            <a:endParaRPr lang="en-US" dirty="0"/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§"/>
            </a:pPr>
            <a:r>
              <a:rPr lang="en-US" dirty="0" smtClean="0"/>
              <a:t>E.g. </a:t>
            </a:r>
            <a:r>
              <a:rPr lang="en-US" dirty="0"/>
              <a:t>	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§"/>
            </a:pPr>
            <a:endParaRPr lang="en-US" dirty="0"/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§"/>
            </a:pPr>
            <a:endParaRPr lang="en-US" dirty="0" smtClean="0"/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§"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§"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§"/>
            </a:pPr>
            <a:r>
              <a:rPr lang="en-US" u="sng" dirty="0" smtClean="0"/>
              <a:t>Remark: </a:t>
            </a:r>
            <a:r>
              <a:rPr lang="en-US" dirty="0" smtClean="0"/>
              <a:t>Functions must be defined before the first time we want to use them.</a:t>
            </a:r>
            <a:endParaRPr lang="en-US" u="sng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§"/>
            </a:pPr>
            <a:r>
              <a:rPr lang="en-US" dirty="0" smtClean="0"/>
              <a:t>Among the custom made functions there are two types of functions: the ones that return a value to where they are “called” and the ones that don’t return a value.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Char char="§"/>
            </a:pPr>
            <a:r>
              <a:rPr lang="en-US" dirty="0"/>
              <a:t>N</a:t>
            </a:r>
            <a:r>
              <a:rPr lang="en-US" dirty="0" smtClean="0"/>
              <a:t>otice </a:t>
            </a:r>
            <a:r>
              <a:rPr lang="en-US" dirty="0"/>
              <a:t>how the previous code on the </a:t>
            </a:r>
            <a:r>
              <a:rPr lang="en-US" dirty="0" smtClean="0"/>
              <a:t>left uses a return clause while </a:t>
            </a:r>
            <a:r>
              <a:rPr lang="en-US" dirty="0"/>
              <a:t>the previous code on the </a:t>
            </a:r>
            <a:r>
              <a:rPr lang="en-US" dirty="0" smtClean="0"/>
              <a:t>left does not.</a:t>
            </a:r>
            <a:endParaRPr lang="en-US" dirty="0"/>
          </a:p>
          <a:p>
            <a:pPr marL="45720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61"/>
          <a:stretch/>
        </p:blipFill>
        <p:spPr>
          <a:xfrm>
            <a:off x="1865630" y="3804920"/>
            <a:ext cx="5038090" cy="1122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299" y="3804919"/>
            <a:ext cx="5175275" cy="112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26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Parking lot example using functions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8" y="1798205"/>
            <a:ext cx="11754434" cy="4053955"/>
          </a:xfrm>
        </p:spPr>
      </p:pic>
    </p:spTree>
    <p:extLst>
      <p:ext uri="{BB962C8B-B14F-4D97-AF65-F5344CB8AC3E}">
        <p14:creationId xmlns:p14="http://schemas.microsoft.com/office/powerpoint/2010/main" val="356987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Frequency with functions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80" y="1783080"/>
            <a:ext cx="9454553" cy="4834890"/>
          </a:xfrm>
        </p:spPr>
      </p:pic>
    </p:spTree>
    <p:extLst>
      <p:ext uri="{BB962C8B-B14F-4D97-AF65-F5344CB8AC3E}">
        <p14:creationId xmlns:p14="http://schemas.microsoft.com/office/powerpoint/2010/main" val="2135926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menu and function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74" y="1794510"/>
            <a:ext cx="8803855" cy="4795904"/>
          </a:xfrm>
        </p:spPr>
      </p:pic>
    </p:spTree>
    <p:extLst>
      <p:ext uri="{BB962C8B-B14F-4D97-AF65-F5344CB8AC3E}">
        <p14:creationId xmlns:p14="http://schemas.microsoft.com/office/powerpoint/2010/main" val="945994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functions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Def: </a:t>
            </a:r>
            <a:r>
              <a:rPr lang="en-US" dirty="0" smtClean="0"/>
              <a:t>A </a:t>
            </a:r>
            <a:r>
              <a:rPr lang="en-US" u="sng" dirty="0" smtClean="0"/>
              <a:t>recursive functions</a:t>
            </a:r>
            <a:r>
              <a:rPr lang="en-US" dirty="0" smtClean="0"/>
              <a:t> is a function that “calls” itself.</a:t>
            </a:r>
          </a:p>
          <a:p>
            <a:r>
              <a:rPr lang="en-US" dirty="0" smtClean="0"/>
              <a:t>E.g. Calculating n! </a:t>
            </a:r>
          </a:p>
          <a:p>
            <a:r>
              <a:rPr lang="en-US" dirty="0" smtClean="0"/>
              <a:t>E.g. Finding the nth term of the Fibonacci sequence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655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Smoking Problem(Cancer Risk)</a:t>
            </a:r>
            <a:br>
              <a:rPr lang="en-US" dirty="0" smtClean="0"/>
            </a:br>
            <a:r>
              <a:rPr lang="en-US" dirty="0" smtClean="0"/>
              <a:t>(review exercise)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1952368"/>
            <a:ext cx="8951527" cy="4315915"/>
          </a:xfrm>
        </p:spPr>
      </p:pic>
    </p:spTree>
    <p:extLst>
      <p:ext uri="{BB962C8B-B14F-4D97-AF65-F5344CB8AC3E}">
        <p14:creationId xmlns:p14="http://schemas.microsoft.com/office/powerpoint/2010/main" val="1333428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points that we won’t Cover 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Copying lists -&gt; </a:t>
            </a:r>
            <a:r>
              <a:rPr lang="en-US" dirty="0" err="1" smtClean="0"/>
              <a:t>stackoverflow</a:t>
            </a:r>
            <a:r>
              <a:rPr lang="en-US" dirty="0" smtClean="0"/>
              <a:t> link</a:t>
            </a:r>
          </a:p>
          <a:p>
            <a:r>
              <a:rPr lang="en-US" dirty="0" err="1" smtClean="0"/>
              <a:t>Uso</a:t>
            </a:r>
            <a:r>
              <a:rPr lang="en-US" dirty="0" smtClean="0"/>
              <a:t> de </a:t>
            </a:r>
            <a:r>
              <a:rPr lang="en-US" dirty="0" err="1" smtClean="0"/>
              <a:t>Diccionarios</a:t>
            </a:r>
            <a:endParaRPr lang="en-US" dirty="0" smtClean="0"/>
          </a:p>
          <a:p>
            <a:r>
              <a:rPr lang="en-US" dirty="0" smtClean="0"/>
              <a:t>Mas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tuplos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Conjuntos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Python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5181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330081"/>
          </a:xfrm>
        </p:spPr>
        <p:txBody>
          <a:bodyPr/>
          <a:lstStyle/>
          <a:p>
            <a:r>
              <a:rPr lang="en-US" dirty="0" smtClean="0"/>
              <a:t>A quick review of list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174789"/>
            <a:ext cx="9961029" cy="4226011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600" b="1" dirty="0" smtClean="0"/>
              <a:t>List method				Methods Purpose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err="1" smtClean="0"/>
              <a:t>list_name.append</a:t>
            </a:r>
            <a:r>
              <a:rPr lang="en-US" dirty="0" smtClean="0"/>
              <a:t>(</a:t>
            </a:r>
            <a:r>
              <a:rPr lang="en-US" dirty="0" err="1" smtClean="0"/>
              <a:t>a_value</a:t>
            </a:r>
            <a:r>
              <a:rPr lang="en-US" dirty="0" smtClean="0"/>
              <a:t>)		adding an element at the end of a list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err="1" smtClean="0"/>
              <a:t>list_name.remove</a:t>
            </a:r>
            <a:r>
              <a:rPr lang="en-US" dirty="0" smtClean="0"/>
              <a:t>(</a:t>
            </a:r>
            <a:r>
              <a:rPr lang="en-US" dirty="0" err="1" smtClean="0"/>
              <a:t>a_value</a:t>
            </a:r>
            <a:r>
              <a:rPr lang="en-US" dirty="0" smtClean="0"/>
              <a:t>)		removing first instance of a value in a list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err="1" smtClean="0"/>
              <a:t>list_name.insert</a:t>
            </a:r>
            <a:r>
              <a:rPr lang="en-US" dirty="0" smtClean="0"/>
              <a:t>(</a:t>
            </a:r>
            <a:r>
              <a:rPr lang="en-US" dirty="0" err="1" smtClean="0"/>
              <a:t>a_value</a:t>
            </a:r>
            <a:r>
              <a:rPr lang="en-US" dirty="0" smtClean="0"/>
              <a:t>, position)		inserting a value in a particular position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err="1" smtClean="0"/>
              <a:t>list_name.extend</a:t>
            </a:r>
            <a:r>
              <a:rPr lang="en-US" dirty="0" smtClean="0"/>
              <a:t>(</a:t>
            </a:r>
            <a:r>
              <a:rPr lang="en-US" dirty="0" err="1" smtClean="0"/>
              <a:t>another_list</a:t>
            </a:r>
            <a:r>
              <a:rPr lang="en-US" dirty="0" smtClean="0"/>
              <a:t>)		concatenating two lists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err="1" smtClean="0"/>
              <a:t>list_name.index</a:t>
            </a:r>
            <a:r>
              <a:rPr lang="en-US" dirty="0" smtClean="0"/>
              <a:t>(</a:t>
            </a:r>
            <a:r>
              <a:rPr lang="en-US" dirty="0" err="1" smtClean="0"/>
              <a:t>an_element</a:t>
            </a:r>
            <a:r>
              <a:rPr lang="en-US" dirty="0" smtClean="0"/>
              <a:t>)		returns the index of an element in a list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d</a:t>
            </a:r>
            <a:r>
              <a:rPr lang="en-US" dirty="0" smtClean="0"/>
              <a:t>el </a:t>
            </a:r>
            <a:r>
              <a:rPr lang="en-US" dirty="0" err="1" smtClean="0"/>
              <a:t>list_name</a:t>
            </a:r>
            <a:r>
              <a:rPr lang="en-US" dirty="0" smtClean="0"/>
              <a:t>[position of element] or del </a:t>
            </a:r>
            <a:r>
              <a:rPr lang="en-US" dirty="0" err="1" smtClean="0"/>
              <a:t>list_name</a:t>
            </a:r>
            <a:r>
              <a:rPr lang="en-US" dirty="0" smtClean="0"/>
              <a:t>[position1: position2]     index deletion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err="1" smtClean="0"/>
              <a:t>New_list_name</a:t>
            </a:r>
            <a:r>
              <a:rPr lang="en-US" dirty="0" smtClean="0"/>
              <a:t> = </a:t>
            </a:r>
            <a:r>
              <a:rPr lang="en-US" dirty="0" err="1" smtClean="0"/>
              <a:t>list_name</a:t>
            </a:r>
            <a:r>
              <a:rPr lang="en-US" dirty="0" smtClean="0"/>
              <a:t>		</a:t>
            </a:r>
            <a:r>
              <a:rPr lang="en-US" dirty="0" err="1" smtClean="0"/>
              <a:t>clonning</a:t>
            </a:r>
            <a:r>
              <a:rPr lang="en-US" dirty="0" smtClean="0"/>
              <a:t> a list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err="1" smtClean="0"/>
              <a:t>New_list_name</a:t>
            </a:r>
            <a:r>
              <a:rPr lang="en-US" dirty="0" smtClean="0"/>
              <a:t> = </a:t>
            </a:r>
            <a:r>
              <a:rPr lang="en-US" dirty="0" err="1" smtClean="0"/>
              <a:t>list_name</a:t>
            </a:r>
            <a:r>
              <a:rPr lang="en-US" dirty="0" smtClean="0"/>
              <a:t>[:]		The easiest and quickest way to copy a list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598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977" y="258572"/>
            <a:ext cx="9720072" cy="1499616"/>
          </a:xfrm>
        </p:spPr>
        <p:txBody>
          <a:bodyPr/>
          <a:lstStyle/>
          <a:p>
            <a:r>
              <a:rPr lang="en-US" dirty="0" smtClean="0"/>
              <a:t>Lists and repetitive tasks examples(1)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88" y="1727200"/>
            <a:ext cx="10303002" cy="68453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Code comparison between previous genome frequency distribution program and genome frequency distribution program using loops.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6397"/>
            <a:ext cx="6174190" cy="35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73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and repetitive tasks </a:t>
            </a:r>
            <a:r>
              <a:rPr lang="en-US" dirty="0" smtClean="0"/>
              <a:t>examples(2)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 Smoking example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651760"/>
            <a:ext cx="8910003" cy="385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90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fantastic solution to repetitive tasks: </a:t>
            </a:r>
            <a:r>
              <a:rPr lang="en-US" u="sng" dirty="0" smtClean="0"/>
              <a:t>For Loops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529440" cy="402336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en-US" dirty="0" smtClean="0"/>
              <a:t>Notice how the same examples we had worked with were easily simplified with a for loop</a:t>
            </a:r>
          </a:p>
          <a:p>
            <a:pPr>
              <a:buFont typeface="Wingdings" charset="2"/>
              <a:buChar char="§"/>
            </a:pPr>
            <a:r>
              <a:rPr lang="en-US" dirty="0"/>
              <a:t>The </a:t>
            </a:r>
            <a:r>
              <a:rPr lang="en-US" dirty="0" err="1"/>
              <a:t>sintax</a:t>
            </a:r>
            <a:r>
              <a:rPr lang="en-US" dirty="0"/>
              <a:t>: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for item in </a:t>
            </a:r>
            <a:r>
              <a:rPr lang="en-US" dirty="0" err="1"/>
              <a:t>a_list</a:t>
            </a:r>
            <a:r>
              <a:rPr lang="en-US" dirty="0"/>
              <a:t>: </a:t>
            </a:r>
          </a:p>
          <a:p>
            <a:pPr marL="640080" lvl="4" indent="0">
              <a:buNone/>
            </a:pPr>
            <a:r>
              <a:rPr lang="en-US" dirty="0"/>
              <a:t>do something (Notice the </a:t>
            </a:r>
            <a:r>
              <a:rPr lang="en-US" dirty="0" smtClean="0"/>
              <a:t>indentation)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Lists and for loops are always used together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Given an integer value n we can create an ordered list of all the integers k such that 1&lt;= k &lt;= n, using the built-in function range(n) 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e.g. print(range(5))  # this code would output the list [1,2,3,4,5]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range(n) and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a_list</a:t>
            </a:r>
            <a:r>
              <a:rPr lang="en-US" dirty="0" smtClean="0"/>
              <a:t>) are sometimes used together when working with for loops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e</a:t>
            </a:r>
            <a:r>
              <a:rPr lang="en-US" dirty="0" smtClean="0"/>
              <a:t>.g. </a:t>
            </a:r>
            <a:r>
              <a:rPr lang="en-US" dirty="0" err="1" smtClean="0"/>
              <a:t>lista</a:t>
            </a:r>
            <a:r>
              <a:rPr lang="en-US" dirty="0" smtClean="0"/>
              <a:t> = [A,B,C]</a:t>
            </a:r>
          </a:p>
          <a:p>
            <a:pPr marL="128016" lvl="1" indent="0">
              <a:buNone/>
            </a:pPr>
            <a:r>
              <a:rPr lang="en-US" dirty="0"/>
              <a:t>	</a:t>
            </a:r>
            <a:r>
              <a:rPr lang="en-US" dirty="0" smtClean="0"/>
              <a:t>for index in range(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lista</a:t>
            </a:r>
            <a:r>
              <a:rPr lang="en-US" dirty="0" smtClean="0"/>
              <a:t>)):		</a:t>
            </a:r>
            <a:r>
              <a:rPr lang="en-US" dirty="0"/>
              <a:t> </a:t>
            </a:r>
            <a:r>
              <a:rPr lang="en-US" dirty="0" smtClean="0"/>
              <a:t>       #</a:t>
            </a:r>
            <a:r>
              <a:rPr lang="en-US" dirty="0"/>
              <a:t>for que </a:t>
            </a:r>
            <a:r>
              <a:rPr lang="en-US" dirty="0" err="1"/>
              <a:t>imprime</a:t>
            </a:r>
            <a:r>
              <a:rPr lang="en-US" dirty="0"/>
              <a:t> la </a:t>
            </a:r>
            <a:r>
              <a:rPr lang="en-US" dirty="0" err="1"/>
              <a:t>lista</a:t>
            </a:r>
            <a:r>
              <a:rPr lang="en-US" dirty="0"/>
              <a:t> al </a:t>
            </a:r>
            <a:r>
              <a:rPr lang="en-US" dirty="0" err="1"/>
              <a:t>revés</a:t>
            </a:r>
            <a:endParaRPr lang="en-US" dirty="0" smtClean="0"/>
          </a:p>
          <a:p>
            <a:pPr marL="128016" lvl="1" indent="0">
              <a:buNone/>
            </a:pPr>
            <a:r>
              <a:rPr lang="en-US" dirty="0"/>
              <a:t>	</a:t>
            </a:r>
            <a:r>
              <a:rPr lang="en-US" dirty="0" smtClean="0"/>
              <a:t>	print(</a:t>
            </a:r>
            <a:r>
              <a:rPr lang="en-US" dirty="0" err="1" smtClean="0"/>
              <a:t>lista</a:t>
            </a:r>
            <a:r>
              <a:rPr lang="en-US" dirty="0" smtClean="0"/>
              <a:t> [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lista</a:t>
            </a:r>
            <a:r>
              <a:rPr lang="en-US" dirty="0" smtClean="0"/>
              <a:t>) </a:t>
            </a:r>
            <a:r>
              <a:rPr lang="mr-IN" dirty="0" smtClean="0"/>
              <a:t>–</a:t>
            </a:r>
            <a:r>
              <a:rPr lang="en-US" dirty="0" smtClean="0"/>
              <a:t> index ] )          # el output </a:t>
            </a:r>
            <a:r>
              <a:rPr lang="en-US" dirty="0" err="1" smtClean="0"/>
              <a:t>seria</a:t>
            </a:r>
            <a:r>
              <a:rPr lang="en-US" dirty="0" smtClean="0"/>
              <a:t> C,B,A (</a:t>
            </a:r>
            <a:r>
              <a:rPr lang="en-US" dirty="0" err="1" smtClean="0"/>
              <a:t>verticalmente</a:t>
            </a:r>
            <a:r>
              <a:rPr lang="en-US" dirty="0" smtClean="0"/>
              <a:t>) 		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967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 and mathematics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 smtClean="0"/>
              <a:t>For loops, logic and proofs</a:t>
            </a:r>
          </a:p>
          <a:p>
            <a:pPr>
              <a:buFont typeface="Wingdings" charset="2"/>
              <a:buChar char="§"/>
            </a:pPr>
            <a:r>
              <a:rPr lang="en-US" dirty="0"/>
              <a:t>For loops are for </a:t>
            </a:r>
            <a:r>
              <a:rPr lang="en-US" dirty="0" err="1" smtClean="0"/>
              <a:t>sumations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E.g. </a:t>
            </a:r>
            <a:r>
              <a:rPr lang="en-US" dirty="0" err="1" smtClean="0"/>
              <a:t>Gaus</a:t>
            </a:r>
            <a:r>
              <a:rPr lang="en-US" dirty="0" smtClean="0"/>
              <a:t> trick’s sum: 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 smtClean="0"/>
              <a:t>E.g. of another sum:	</a:t>
            </a:r>
            <a:r>
              <a:rPr lang="en-US" dirty="0"/>
              <a:t>	</a:t>
            </a:r>
            <a:r>
              <a:rPr lang="en-US" dirty="0" smtClean="0"/>
              <a:t>		</a:t>
            </a:r>
          </a:p>
          <a:p>
            <a:pPr lvl="1">
              <a:buFont typeface="Arial" charset="0"/>
              <a:buChar char="•"/>
            </a:pPr>
            <a:endParaRPr lang="en-US" sz="2200" dirty="0"/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For </a:t>
            </a:r>
            <a:r>
              <a:rPr lang="en-US" sz="2200" dirty="0"/>
              <a:t>loops and complexity</a:t>
            </a:r>
            <a:endParaRPr lang="en-US" sz="2200" dirty="0" smtClean="0"/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Sums are used to analyze a for loop</a:t>
            </a:r>
            <a:endParaRPr lang="en-US" sz="2200" dirty="0"/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Multiple sums are used to analyze multiple nested for loops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169" y="3801724"/>
            <a:ext cx="1778000" cy="44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169" y="3131425"/>
            <a:ext cx="953267" cy="6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415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3748</TotalTime>
  <Words>613</Words>
  <Application>Microsoft Macintosh PowerPoint</Application>
  <PresentationFormat>Widescreen</PresentationFormat>
  <Paragraphs>148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Mangal</vt:lpstr>
      <vt:lpstr>Tw Cen MT</vt:lpstr>
      <vt:lpstr>Tw Cen MT Condensed</vt:lpstr>
      <vt:lpstr>Wingdings</vt:lpstr>
      <vt:lpstr>Wingdings 3</vt:lpstr>
      <vt:lpstr>Arial</vt:lpstr>
      <vt:lpstr>Integral</vt:lpstr>
      <vt:lpstr>Control flow and loops</vt:lpstr>
      <vt:lpstr>Parking Lot Problem (Review exercise)</vt:lpstr>
      <vt:lpstr>Smoking Problem(Cancer Risk) (review exercise)</vt:lpstr>
      <vt:lpstr>Important points that we won’t Cover  </vt:lpstr>
      <vt:lpstr>A quick review of list methods</vt:lpstr>
      <vt:lpstr>Lists and repetitive tasks examples(1)</vt:lpstr>
      <vt:lpstr>Lists and repetitive tasks examples(2)</vt:lpstr>
      <vt:lpstr>A fantastic solution to repetitive tasks: For Loops</vt:lpstr>
      <vt:lpstr>For loops and mathematics</vt:lpstr>
      <vt:lpstr>For loops and lists - Examples</vt:lpstr>
      <vt:lpstr>Fibonnaci Sequence</vt:lpstr>
      <vt:lpstr>Fibonnaci sequence in nature</vt:lpstr>
      <vt:lpstr>Fibonnaci in humans</vt:lpstr>
      <vt:lpstr>Fibonnaci in human Creations</vt:lpstr>
      <vt:lpstr>Programming the fibbonaci sequence</vt:lpstr>
      <vt:lpstr>Before Fibonnaci lets talk about While Loops </vt:lpstr>
      <vt:lpstr>Fibonnaci in Code</vt:lpstr>
      <vt:lpstr>Rotation of a list Example</vt:lpstr>
      <vt:lpstr>Caesar’s Cipher</vt:lpstr>
      <vt:lpstr>Purpose of functions</vt:lpstr>
      <vt:lpstr>Types of function and syntax</vt:lpstr>
      <vt:lpstr>Parking lot example using functions </vt:lpstr>
      <vt:lpstr>Genome Frequency with functions</vt:lpstr>
      <vt:lpstr>While menu and function example</vt:lpstr>
      <vt:lpstr>Recursive functions 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flow and loops</dc:title>
  <dc:creator>Luis Monroig</dc:creator>
  <cp:lastModifiedBy>Luis Monroig</cp:lastModifiedBy>
  <cp:revision>50</cp:revision>
  <dcterms:created xsi:type="dcterms:W3CDTF">2019-11-21T10:10:39Z</dcterms:created>
  <dcterms:modified xsi:type="dcterms:W3CDTF">2019-12-05T18:27:28Z</dcterms:modified>
</cp:coreProperties>
</file>